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73" r:id="rId4"/>
    <p:sldId id="274" r:id="rId5"/>
    <p:sldId id="257" r:id="rId6"/>
    <p:sldId id="275" r:id="rId7"/>
    <p:sldId id="258" r:id="rId8"/>
    <p:sldId id="259" r:id="rId9"/>
    <p:sldId id="260" r:id="rId10"/>
    <p:sldId id="261" r:id="rId11"/>
    <p:sldId id="262" r:id="rId12"/>
    <p:sldId id="263" r:id="rId13"/>
    <p:sldId id="264" r:id="rId14"/>
    <p:sldId id="265" r:id="rId15"/>
    <p:sldId id="266" r:id="rId16"/>
    <p:sldId id="276" r:id="rId17"/>
    <p:sldId id="277" r:id="rId18"/>
    <p:sldId id="278" r:id="rId19"/>
    <p:sldId id="279" r:id="rId20"/>
    <p:sldId id="280" r:id="rId21"/>
    <p:sldId id="281" r:id="rId22"/>
    <p:sldId id="282" r:id="rId23"/>
    <p:sldId id="267" r:id="rId24"/>
    <p:sldId id="26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6" d="100"/>
          <a:sy n="86" d="100"/>
        </p:scale>
        <p:origin x="56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11/26/2018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11/26/2018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11/26/2018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11/26/2018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11/26/2018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AB524F-10FA-4B6C-8E78-C41A7C113FC7}"/>
              </a:ext>
            </a:extLst>
          </p:cNvPr>
          <p:cNvSpPr>
            <a:spLocks noGrp="1"/>
          </p:cNvSpPr>
          <p:nvPr>
            <p:ph type="ctrTitle"/>
          </p:nvPr>
        </p:nvSpPr>
        <p:spPr>
          <a:xfrm>
            <a:off x="1692323" y="1719617"/>
            <a:ext cx="8665921" cy="3466531"/>
          </a:xfrm>
        </p:spPr>
        <p:txBody>
          <a:bodyPr>
            <a:noAutofit/>
          </a:bodyPr>
          <a:lstStyle/>
          <a:p>
            <a:r>
              <a:rPr lang="en-US" sz="8000" b="1" dirty="0"/>
              <a:t>Respiratory Protection &amp; Silica Awareness</a:t>
            </a:r>
          </a:p>
        </p:txBody>
      </p:sp>
      <p:sp>
        <p:nvSpPr>
          <p:cNvPr id="5" name="Subtitle 2">
            <a:extLst>
              <a:ext uri="{FF2B5EF4-FFF2-40B4-BE49-F238E27FC236}">
                <a16:creationId xmlns:a16="http://schemas.microsoft.com/office/drawing/2014/main" id="{A81E024A-15BC-4643-82AA-507DB028264A}"/>
              </a:ext>
            </a:extLst>
          </p:cNvPr>
          <p:cNvSpPr txBox="1">
            <a:spLocks noGrp="1"/>
          </p:cNvSpPr>
          <p:nvPr>
            <p:ph type="subTitle" idx="1"/>
          </p:nvPr>
        </p:nvSpPr>
        <p:spPr>
          <a:xfrm>
            <a:off x="5682279" y="6346208"/>
            <a:ext cx="6300787" cy="4165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dirty="0"/>
              <a:t>OSHA 29CFR 1926.103 (1910.134)</a:t>
            </a:r>
          </a:p>
        </p:txBody>
      </p:sp>
      <p:pic>
        <p:nvPicPr>
          <p:cNvPr id="7" name="Picture 6">
            <a:extLst>
              <a:ext uri="{FF2B5EF4-FFF2-40B4-BE49-F238E27FC236}">
                <a16:creationId xmlns:a16="http://schemas.microsoft.com/office/drawing/2014/main" id="{F653E47D-D564-4F6C-9EFC-CCA17FDD7459}"/>
              </a:ext>
            </a:extLst>
          </p:cNvPr>
          <p:cNvPicPr>
            <a:picLocks noChangeAspect="1"/>
          </p:cNvPicPr>
          <p:nvPr/>
        </p:nvPicPr>
        <p:blipFill>
          <a:blip r:embed="rId2"/>
          <a:stretch>
            <a:fillRect/>
          </a:stretch>
        </p:blipFill>
        <p:spPr>
          <a:xfrm>
            <a:off x="6442075" y="285382"/>
            <a:ext cx="5196972" cy="1187842"/>
          </a:xfrm>
          <a:prstGeom prst="rect">
            <a:avLst/>
          </a:prstGeom>
        </p:spPr>
      </p:pic>
    </p:spTree>
    <p:extLst>
      <p:ext uri="{BB962C8B-B14F-4D97-AF65-F5344CB8AC3E}">
        <p14:creationId xmlns:p14="http://schemas.microsoft.com/office/powerpoint/2010/main" val="904032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994" y="200825"/>
            <a:ext cx="6126205" cy="762000"/>
          </a:xfrm>
        </p:spPr>
        <p:txBody>
          <a:bodyPr>
            <a:noAutofit/>
          </a:bodyPr>
          <a:lstStyle/>
          <a:p>
            <a:pPr algn="r"/>
            <a:r>
              <a:rPr lang="en-US" sz="8800" b="1" dirty="0"/>
              <a:t>FACIAL HAIR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5194" y="581825"/>
            <a:ext cx="4495800" cy="5842258"/>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361" y="2685577"/>
            <a:ext cx="3530979" cy="3530979"/>
          </a:xfrm>
          <a:prstGeom prst="rect">
            <a:avLst/>
          </a:prstGeom>
        </p:spPr>
      </p:pic>
      <p:sp>
        <p:nvSpPr>
          <p:cNvPr id="7" name="TextBox 6"/>
          <p:cNvSpPr txBox="1"/>
          <p:nvPr/>
        </p:nvSpPr>
        <p:spPr>
          <a:xfrm>
            <a:off x="6741994" y="2088109"/>
            <a:ext cx="4948041" cy="3477875"/>
          </a:xfrm>
          <a:prstGeom prst="rect">
            <a:avLst/>
          </a:prstGeom>
          <a:noFill/>
        </p:spPr>
        <p:txBody>
          <a:bodyPr wrap="square" rtlCol="0">
            <a:spAutoFit/>
          </a:bodyPr>
          <a:lstStyle/>
          <a:p>
            <a:pPr algn="ctr"/>
            <a:r>
              <a:rPr lang="en-US" sz="4400" b="1" dirty="0"/>
              <a:t>Employees must be clean shaven in order to have respirators properly fitted for use.</a:t>
            </a:r>
          </a:p>
        </p:txBody>
      </p:sp>
    </p:spTree>
    <p:custDataLst>
      <p:tags r:id="rId1"/>
    </p:custDataLst>
    <p:extLst>
      <p:ext uri="{BB962C8B-B14F-4D97-AF65-F5344CB8AC3E}">
        <p14:creationId xmlns:p14="http://schemas.microsoft.com/office/powerpoint/2010/main" val="599047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3071" y="1765956"/>
            <a:ext cx="10850607" cy="3625702"/>
          </a:xfrm>
        </p:spPr>
        <p:txBody>
          <a:bodyPr>
            <a:normAutofit/>
          </a:bodyPr>
          <a:lstStyle/>
          <a:p>
            <a:r>
              <a:rPr lang="en-US" sz="4000" b="1" dirty="0"/>
              <a:t>AUTHORIZED USE ONLY!</a:t>
            </a:r>
          </a:p>
          <a:p>
            <a:pPr lvl="1"/>
            <a:r>
              <a:rPr lang="en-US" sz="4000" b="1" dirty="0"/>
              <a:t>If you have to ask if you are qualified to wear, you probably aren’t qualified to wear a respirator.</a:t>
            </a:r>
          </a:p>
          <a:p>
            <a:r>
              <a:rPr lang="en-US" sz="4000" b="1" dirty="0"/>
              <a:t>DO NOT BRING YOUR OWN RESPIRTATORS</a:t>
            </a:r>
          </a:p>
        </p:txBody>
      </p:sp>
    </p:spTree>
    <p:custDataLst>
      <p:tags r:id="rId1"/>
    </p:custDataLst>
    <p:extLst>
      <p:ext uri="{BB962C8B-B14F-4D97-AF65-F5344CB8AC3E}">
        <p14:creationId xmlns:p14="http://schemas.microsoft.com/office/powerpoint/2010/main" val="1810175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76393"/>
            <a:ext cx="10515600" cy="1325563"/>
          </a:xfrm>
        </p:spPr>
        <p:txBody>
          <a:bodyPr>
            <a:noAutofit/>
          </a:bodyPr>
          <a:lstStyle/>
          <a:p>
            <a:r>
              <a:rPr lang="en-US" sz="8800" b="1" dirty="0"/>
              <a:t>Standard Respiratory Program</a:t>
            </a:r>
          </a:p>
        </p:txBody>
      </p:sp>
      <p:sp>
        <p:nvSpPr>
          <p:cNvPr id="3" name="Content Placeholder 2"/>
          <p:cNvSpPr>
            <a:spLocks noGrp="1"/>
          </p:cNvSpPr>
          <p:nvPr>
            <p:ph idx="1"/>
          </p:nvPr>
        </p:nvSpPr>
        <p:spPr>
          <a:xfrm>
            <a:off x="1138450" y="2895200"/>
            <a:ext cx="7534523" cy="3962800"/>
          </a:xfrm>
        </p:spPr>
        <p:txBody>
          <a:bodyPr/>
          <a:lstStyle/>
          <a:p>
            <a:r>
              <a:rPr lang="en-US" dirty="0"/>
              <a:t>Online Medical Exam</a:t>
            </a:r>
          </a:p>
          <a:p>
            <a:pPr lvl="1"/>
            <a:r>
              <a:rPr lang="en-US" dirty="0"/>
              <a:t>3M Questionnaire</a:t>
            </a:r>
          </a:p>
          <a:p>
            <a:pPr lvl="1"/>
            <a:r>
              <a:rPr lang="en-US" dirty="0"/>
              <a:t>Determines Eligibility Based on Health Inquiry</a:t>
            </a:r>
          </a:p>
          <a:p>
            <a:pPr lvl="1"/>
            <a:r>
              <a:rPr lang="en-US" dirty="0"/>
              <a:t>Follow-up Physical with Medical Dr. may be Necessary</a:t>
            </a:r>
          </a:p>
          <a:p>
            <a:r>
              <a:rPr lang="en-US" dirty="0"/>
              <a:t>PowerPoint Presentation</a:t>
            </a:r>
          </a:p>
          <a:p>
            <a:pPr lvl="1"/>
            <a:r>
              <a:rPr lang="en-US" dirty="0"/>
              <a:t>Review of PSC Standards</a:t>
            </a:r>
          </a:p>
          <a:p>
            <a:pPr lvl="1"/>
            <a:r>
              <a:rPr lang="en-US" dirty="0"/>
              <a:t>OSHA Requirement</a:t>
            </a:r>
          </a:p>
          <a:p>
            <a:r>
              <a:rPr lang="en-US" dirty="0"/>
              <a:t>Respirator Fit Test</a:t>
            </a:r>
          </a:p>
          <a:p>
            <a:pPr lvl="1"/>
            <a:r>
              <a:rPr lang="en-US" dirty="0" err="1"/>
              <a:t>Bitrex</a:t>
            </a:r>
            <a:r>
              <a:rPr lang="en-US" dirty="0"/>
              <a:t> “Smoke” Test</a:t>
            </a:r>
          </a:p>
        </p:txBody>
      </p:sp>
    </p:spTree>
    <p:extLst>
      <p:ext uri="{BB962C8B-B14F-4D97-AF65-F5344CB8AC3E}">
        <p14:creationId xmlns:p14="http://schemas.microsoft.com/office/powerpoint/2010/main" val="4045320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971" y="227888"/>
            <a:ext cx="10515600" cy="1325563"/>
          </a:xfrm>
        </p:spPr>
        <p:txBody>
          <a:bodyPr>
            <a:noAutofit/>
          </a:bodyPr>
          <a:lstStyle/>
          <a:p>
            <a:r>
              <a:rPr lang="en-US" sz="8800" b="1" dirty="0"/>
              <a:t>Silica Awareness Standard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971" y="3325688"/>
            <a:ext cx="2712569" cy="240804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5744" y="349429"/>
            <a:ext cx="2601772" cy="2408044"/>
          </a:xfrm>
          <a:prstGeom prst="rect">
            <a:avLst/>
          </a:prstGeom>
        </p:spPr>
      </p:pic>
      <p:sp>
        <p:nvSpPr>
          <p:cNvPr id="6" name="Rectangle 5"/>
          <p:cNvSpPr/>
          <p:nvPr/>
        </p:nvSpPr>
        <p:spPr>
          <a:xfrm>
            <a:off x="4135272" y="2879014"/>
            <a:ext cx="7872244" cy="3539430"/>
          </a:xfrm>
          <a:prstGeom prst="rect">
            <a:avLst/>
          </a:prstGeom>
        </p:spPr>
        <p:txBody>
          <a:bodyPr wrap="square">
            <a:spAutoFit/>
          </a:bodyPr>
          <a:lstStyle/>
          <a:p>
            <a:r>
              <a:rPr lang="en-US" sz="1600" dirty="0">
                <a:latin typeface="Times New Roman" panose="02020603050405020304" pitchFamily="18" charset="0"/>
              </a:rPr>
              <a:t>Based on the personal air monitoring results as well as observations that were made during the collection of the above exposure assessment-based data, following are reasonable conclusions that can be made:</a:t>
            </a:r>
          </a:p>
          <a:p>
            <a:pPr marL="285750" indent="-285750">
              <a:buFont typeface="Arial" panose="020B0604020202020204" pitchFamily="34" charset="0"/>
              <a:buChar char="•"/>
            </a:pPr>
            <a:r>
              <a:rPr lang="en-US" sz="1600" dirty="0">
                <a:latin typeface="Times New Roman" panose="02020603050405020304" pitchFamily="18" charset="0"/>
              </a:rPr>
              <a:t>The testing results indicate that the employee’s calculated 8-hour exposure to quartz silica for these cutting scenarios would not have exceeded 1/10th of the calculated quartz silica exposure limit.</a:t>
            </a:r>
          </a:p>
          <a:p>
            <a:pPr marL="285750" indent="-285750">
              <a:buFont typeface="Arial" panose="020B0604020202020204" pitchFamily="34" charset="0"/>
              <a:buChar char="•"/>
            </a:pPr>
            <a:r>
              <a:rPr lang="en-US" sz="1600" dirty="0">
                <a:latin typeface="Times New Roman" panose="02020603050405020304" pitchFamily="18" charset="0"/>
              </a:rPr>
              <a:t>The testing results indicate that the dry-cutting of asphalt emitted concentrations of quartz silica that are nearly twice than the dry-cutting of concrete.</a:t>
            </a:r>
          </a:p>
          <a:p>
            <a:pPr marL="285750" indent="-285750">
              <a:buFont typeface="Arial" panose="020B0604020202020204" pitchFamily="34" charset="0"/>
              <a:buChar char="•"/>
            </a:pPr>
            <a:r>
              <a:rPr lang="en-US" sz="1600" dirty="0">
                <a:latin typeface="Times New Roman" panose="02020603050405020304" pitchFamily="18" charset="0"/>
              </a:rPr>
              <a:t>The testing results indicate that the wet-cutting systems for both the Stihl and Norton pavement cutting devices were effective at minimizing the emission of airborne pavement-based particulates.</a:t>
            </a:r>
          </a:p>
          <a:p>
            <a:pPr marL="285750" indent="-285750">
              <a:buFont typeface="Arial" panose="020B0604020202020204" pitchFamily="34" charset="0"/>
              <a:buChar char="•"/>
            </a:pPr>
            <a:r>
              <a:rPr lang="en-US" sz="1600" dirty="0">
                <a:latin typeface="Times New Roman" panose="02020603050405020304" pitchFamily="18" charset="0"/>
              </a:rPr>
              <a:t>The moderate amount of dust that is emitted during the dry cutting of concrete and asphalt creates a potential for other employees in the immediate work area to be exposed to such airborne particulates.</a:t>
            </a:r>
          </a:p>
        </p:txBody>
      </p:sp>
    </p:spTree>
    <p:extLst>
      <p:ext uri="{BB962C8B-B14F-4D97-AF65-F5344CB8AC3E}">
        <p14:creationId xmlns:p14="http://schemas.microsoft.com/office/powerpoint/2010/main" val="2760148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115" y="241227"/>
            <a:ext cx="10515600" cy="1325563"/>
          </a:xfrm>
        </p:spPr>
        <p:txBody>
          <a:bodyPr>
            <a:noAutofit/>
          </a:bodyPr>
          <a:lstStyle/>
          <a:p>
            <a:r>
              <a:rPr lang="en-US" sz="5400" b="1" dirty="0"/>
              <a:t>Concrete or Asphalt Cutting Recommendations</a:t>
            </a:r>
          </a:p>
        </p:txBody>
      </p:sp>
      <p:sp>
        <p:nvSpPr>
          <p:cNvPr id="3" name="Content Placeholder 2"/>
          <p:cNvSpPr>
            <a:spLocks noGrp="1"/>
          </p:cNvSpPr>
          <p:nvPr>
            <p:ph idx="1"/>
          </p:nvPr>
        </p:nvSpPr>
        <p:spPr>
          <a:xfrm>
            <a:off x="933615" y="2215239"/>
            <a:ext cx="10134601" cy="3787996"/>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Whenever possible, the wet-cutting method should be utilized for both the hand-held Stihl and push-style Norton pavement cutting systems.</a:t>
            </a:r>
          </a:p>
          <a:p>
            <a:r>
              <a:rPr lang="en-US" dirty="0">
                <a:latin typeface="Times New Roman" panose="02020603050405020304" pitchFamily="18" charset="0"/>
                <a:cs typeface="Times New Roman" panose="02020603050405020304" pitchFamily="18" charset="0"/>
              </a:rPr>
              <a:t>All employees should be instructed of their need to take the necessary precautions to position the hand-held and the push-style pavement cutting saws in a manner which minimizes their exposure to airborne particulates that are generated during dry cutting activities. Based on observations that were made during this monitoring, this would involve pointing the saw into the wind for the Stihl hand-held saw and traveling with the wind with the Norton push-style saw.</a:t>
            </a:r>
          </a:p>
          <a:p>
            <a:r>
              <a:rPr lang="en-US" dirty="0">
                <a:latin typeface="Times New Roman" panose="02020603050405020304" pitchFamily="18" charset="0"/>
                <a:cs typeface="Times New Roman" panose="02020603050405020304" pitchFamily="18" charset="0"/>
              </a:rPr>
              <a:t>The use of approved negative-type respiratory protection during the dry cutting of concrete asphalt would be acceptable provided that additional forms of particulate exposure are not present during the remainder of the employee’s work shift.</a:t>
            </a:r>
          </a:p>
          <a:p>
            <a:r>
              <a:rPr lang="en-US" dirty="0">
                <a:latin typeface="Times New Roman" panose="02020603050405020304" pitchFamily="18" charset="0"/>
                <a:cs typeface="Times New Roman" panose="02020603050405020304" pitchFamily="18" charset="0"/>
              </a:rPr>
              <a:t>In order to maximize the protection that worn respirators provide, it is recommended that all employees who are required to wear approved respiratory protection also be required to be clean shaven at the beginning of each work-day.</a:t>
            </a:r>
          </a:p>
        </p:txBody>
      </p:sp>
    </p:spTree>
    <p:extLst>
      <p:ext uri="{BB962C8B-B14F-4D97-AF65-F5344CB8AC3E}">
        <p14:creationId xmlns:p14="http://schemas.microsoft.com/office/powerpoint/2010/main" val="1246985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292" y="302615"/>
            <a:ext cx="9601200" cy="1485900"/>
          </a:xfrm>
        </p:spPr>
        <p:txBody>
          <a:bodyPr>
            <a:normAutofit fontScale="90000"/>
          </a:bodyPr>
          <a:lstStyle/>
          <a:p>
            <a:r>
              <a:rPr lang="en-US" sz="6000" b="1" dirty="0"/>
              <a:t>OSHA Silica Standard  1926.1153</a:t>
            </a:r>
          </a:p>
        </p:txBody>
      </p:sp>
      <p:sp>
        <p:nvSpPr>
          <p:cNvPr id="3" name="Content Placeholder 2"/>
          <p:cNvSpPr>
            <a:spLocks noGrp="1"/>
          </p:cNvSpPr>
          <p:nvPr>
            <p:ph idx="1"/>
          </p:nvPr>
        </p:nvSpPr>
        <p:spPr>
          <a:xfrm>
            <a:off x="768180" y="2955047"/>
            <a:ext cx="5883965" cy="2547593"/>
          </a:xfrm>
        </p:spPr>
        <p:txBody>
          <a:bodyPr>
            <a:normAutofit fontScale="92500"/>
          </a:bodyPr>
          <a:lstStyle/>
          <a:p>
            <a:r>
              <a:rPr lang="en-US" sz="4000" dirty="0"/>
              <a:t>Focuses on:</a:t>
            </a:r>
          </a:p>
          <a:p>
            <a:pPr lvl="1"/>
            <a:r>
              <a:rPr lang="en-US" sz="3600" dirty="0"/>
              <a:t>a </a:t>
            </a:r>
            <a:r>
              <a:rPr lang="en-US" sz="3600" u="sng" dirty="0"/>
              <a:t>&lt;</a:t>
            </a:r>
            <a:r>
              <a:rPr lang="en-US" sz="3600" dirty="0"/>
              <a:t> or </a:t>
            </a:r>
            <a:r>
              <a:rPr lang="en-US" sz="3600" u="sng" dirty="0"/>
              <a:t>&gt;</a:t>
            </a:r>
            <a:r>
              <a:rPr lang="en-US" sz="3600" dirty="0"/>
              <a:t> 4 hour threshold</a:t>
            </a:r>
          </a:p>
          <a:p>
            <a:pPr lvl="1"/>
            <a:r>
              <a:rPr lang="en-US" sz="3600" dirty="0"/>
              <a:t>Indoor/Outdoor</a:t>
            </a:r>
          </a:p>
          <a:p>
            <a:pPr lvl="1"/>
            <a:r>
              <a:rPr lang="en-US" sz="3600" dirty="0"/>
              <a:t>Wet or Dry Operations</a:t>
            </a:r>
          </a:p>
        </p:txBody>
      </p:sp>
      <p:sp>
        <p:nvSpPr>
          <p:cNvPr id="4" name="TextBox 3"/>
          <p:cNvSpPr txBox="1"/>
          <p:nvPr/>
        </p:nvSpPr>
        <p:spPr>
          <a:xfrm>
            <a:off x="1112291" y="2041193"/>
            <a:ext cx="11079709" cy="461665"/>
          </a:xfrm>
          <a:prstGeom prst="rect">
            <a:avLst/>
          </a:prstGeom>
          <a:noFill/>
        </p:spPr>
        <p:txBody>
          <a:bodyPr wrap="square" rtlCol="0">
            <a:spAutoFit/>
          </a:bodyPr>
          <a:lstStyle/>
          <a:p>
            <a:r>
              <a:rPr lang="en-US" sz="2400" dirty="0"/>
              <a:t>For ALL WET OPERATIONS OUTSIDE UNDER 4 Hours, NO MASK REQUIRED.</a:t>
            </a:r>
          </a:p>
        </p:txBody>
      </p:sp>
      <p:sp>
        <p:nvSpPr>
          <p:cNvPr id="5" name="TextBox 4"/>
          <p:cNvSpPr txBox="1"/>
          <p:nvPr/>
        </p:nvSpPr>
        <p:spPr>
          <a:xfrm>
            <a:off x="6681746" y="2631882"/>
            <a:ext cx="5414838" cy="646331"/>
          </a:xfrm>
          <a:prstGeom prst="rect">
            <a:avLst/>
          </a:prstGeom>
          <a:noFill/>
        </p:spPr>
        <p:txBody>
          <a:bodyPr wrap="square" rtlCol="0">
            <a:spAutoFit/>
          </a:bodyPr>
          <a:lstStyle/>
          <a:p>
            <a:r>
              <a:rPr lang="en-US" dirty="0"/>
              <a:t>Walk-Behind Saws: As long as use is OUTDOORS and WET METHODS performed: NO MASK REQUIRED </a:t>
            </a:r>
            <a:r>
              <a:rPr lang="en-US" u="sng" dirty="0"/>
              <a:t>&lt;&gt;</a:t>
            </a:r>
            <a:r>
              <a:rPr lang="en-US" dirty="0"/>
              <a:t>4Hrs</a:t>
            </a:r>
          </a:p>
        </p:txBody>
      </p:sp>
      <p:sp>
        <p:nvSpPr>
          <p:cNvPr id="6" name="TextBox 5"/>
          <p:cNvSpPr txBox="1"/>
          <p:nvPr/>
        </p:nvSpPr>
        <p:spPr>
          <a:xfrm>
            <a:off x="6681746" y="3536260"/>
            <a:ext cx="5414838" cy="646331"/>
          </a:xfrm>
          <a:prstGeom prst="rect">
            <a:avLst/>
          </a:prstGeom>
          <a:noFill/>
        </p:spPr>
        <p:txBody>
          <a:bodyPr wrap="square" rtlCol="0">
            <a:spAutoFit/>
          </a:bodyPr>
          <a:lstStyle/>
          <a:p>
            <a:r>
              <a:rPr lang="en-US" dirty="0"/>
              <a:t>Hand-Held Saws: When Used OUTDOORS &amp; WET METHODS performed: &lt; 4hrs NO MASK; &gt;4hrs N100</a:t>
            </a:r>
          </a:p>
        </p:txBody>
      </p:sp>
      <p:sp>
        <p:nvSpPr>
          <p:cNvPr id="7" name="TextBox 6"/>
          <p:cNvSpPr txBox="1"/>
          <p:nvPr/>
        </p:nvSpPr>
        <p:spPr>
          <a:xfrm>
            <a:off x="6681746" y="4440638"/>
            <a:ext cx="5414837" cy="646331"/>
          </a:xfrm>
          <a:prstGeom prst="rect">
            <a:avLst/>
          </a:prstGeom>
          <a:noFill/>
        </p:spPr>
        <p:txBody>
          <a:bodyPr wrap="square" rtlCol="0">
            <a:spAutoFit/>
          </a:bodyPr>
          <a:lstStyle/>
          <a:p>
            <a:r>
              <a:rPr lang="en-US" dirty="0"/>
              <a:t>Jackhammer/Chippers: When used OUTDOORS &amp; WET METHODS performed: &lt; 4hrs NO MASK; &gt;4hrs N100</a:t>
            </a:r>
          </a:p>
        </p:txBody>
      </p:sp>
      <p:sp>
        <p:nvSpPr>
          <p:cNvPr id="8" name="TextBox 7"/>
          <p:cNvSpPr txBox="1"/>
          <p:nvPr/>
        </p:nvSpPr>
        <p:spPr>
          <a:xfrm>
            <a:off x="6681746" y="5345016"/>
            <a:ext cx="5414837" cy="646331"/>
          </a:xfrm>
          <a:prstGeom prst="rect">
            <a:avLst/>
          </a:prstGeom>
          <a:noFill/>
        </p:spPr>
        <p:txBody>
          <a:bodyPr wrap="square" rtlCol="0">
            <a:spAutoFit/>
          </a:bodyPr>
          <a:lstStyle/>
          <a:p>
            <a:r>
              <a:rPr lang="en-US" dirty="0"/>
              <a:t>Hand/Stand Drilling: When used OUTDOORS </a:t>
            </a:r>
            <a:r>
              <a:rPr lang="en-US"/>
              <a:t>&amp; when dust collection performed</a:t>
            </a:r>
            <a:r>
              <a:rPr lang="en-US" dirty="0"/>
              <a:t>: NO MASK REQUIRED &lt;&gt;4Hrs</a:t>
            </a:r>
          </a:p>
        </p:txBody>
      </p:sp>
      <p:sp>
        <p:nvSpPr>
          <p:cNvPr id="9" name="TextBox 8"/>
          <p:cNvSpPr txBox="1"/>
          <p:nvPr/>
        </p:nvSpPr>
        <p:spPr>
          <a:xfrm>
            <a:off x="6681746" y="6249394"/>
            <a:ext cx="5414837" cy="369332"/>
          </a:xfrm>
          <a:prstGeom prst="rect">
            <a:avLst/>
          </a:prstGeom>
          <a:noFill/>
        </p:spPr>
        <p:txBody>
          <a:bodyPr wrap="square" rtlCol="0">
            <a:spAutoFit/>
          </a:bodyPr>
          <a:lstStyle/>
          <a:p>
            <a:r>
              <a:rPr lang="en-US" dirty="0"/>
              <a:t>ANY DRY METHODS or INDOOR USE MUST USE N100</a:t>
            </a:r>
          </a:p>
        </p:txBody>
      </p:sp>
    </p:spTree>
    <p:extLst>
      <p:ext uri="{BB962C8B-B14F-4D97-AF65-F5344CB8AC3E}">
        <p14:creationId xmlns:p14="http://schemas.microsoft.com/office/powerpoint/2010/main" val="1484870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a:extLst>
              <a:ext uri="{FF2B5EF4-FFF2-40B4-BE49-F238E27FC236}">
                <a16:creationId xmlns:a16="http://schemas.microsoft.com/office/drawing/2014/main" id="{F16C8921-BDB1-4DEB-A799-A147D402DF1C}"/>
              </a:ext>
            </a:extLst>
          </p:cNvPr>
          <p:cNvPicPr>
            <a:picLocks noGrp="1" noChangeAspect="1"/>
          </p:cNvPicPr>
          <p:nvPr>
            <p:ph idx="1"/>
          </p:nvPr>
        </p:nvPicPr>
        <p:blipFill>
          <a:blip r:embed="rId2"/>
          <a:stretch>
            <a:fillRect/>
          </a:stretch>
        </p:blipFill>
        <p:spPr>
          <a:xfrm>
            <a:off x="718271" y="1286356"/>
            <a:ext cx="11473729" cy="4388730"/>
          </a:xfrm>
        </p:spPr>
      </p:pic>
    </p:spTree>
    <p:extLst>
      <p:ext uri="{BB962C8B-B14F-4D97-AF65-F5344CB8AC3E}">
        <p14:creationId xmlns:p14="http://schemas.microsoft.com/office/powerpoint/2010/main" val="3077153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02DDD-0887-45AA-A8AC-69B66E83CF7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20224E5-B16F-415C-A888-5B1649828B35}"/>
              </a:ext>
            </a:extLst>
          </p:cNvPr>
          <p:cNvPicPr>
            <a:picLocks noGrp="1" noChangeAspect="1"/>
          </p:cNvPicPr>
          <p:nvPr>
            <p:ph idx="1"/>
          </p:nvPr>
        </p:nvPicPr>
        <p:blipFill>
          <a:blip r:embed="rId2"/>
          <a:stretch>
            <a:fillRect/>
          </a:stretch>
        </p:blipFill>
        <p:spPr>
          <a:xfrm>
            <a:off x="1371600" y="300251"/>
            <a:ext cx="10009551" cy="6455805"/>
          </a:xfrm>
        </p:spPr>
      </p:pic>
    </p:spTree>
    <p:extLst>
      <p:ext uri="{BB962C8B-B14F-4D97-AF65-F5344CB8AC3E}">
        <p14:creationId xmlns:p14="http://schemas.microsoft.com/office/powerpoint/2010/main" val="3082143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948F-E108-4FEC-B104-6AD8E386954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2CAFC0B-F678-48B0-8663-11104A643A39}"/>
              </a:ext>
            </a:extLst>
          </p:cNvPr>
          <p:cNvPicPr>
            <a:picLocks noGrp="1" noChangeAspect="1"/>
          </p:cNvPicPr>
          <p:nvPr>
            <p:ph idx="1"/>
          </p:nvPr>
        </p:nvPicPr>
        <p:blipFill>
          <a:blip r:embed="rId2"/>
          <a:stretch>
            <a:fillRect/>
          </a:stretch>
        </p:blipFill>
        <p:spPr>
          <a:xfrm>
            <a:off x="1899167" y="258170"/>
            <a:ext cx="9073633" cy="6433696"/>
          </a:xfrm>
        </p:spPr>
      </p:pic>
    </p:spTree>
    <p:extLst>
      <p:ext uri="{BB962C8B-B14F-4D97-AF65-F5344CB8AC3E}">
        <p14:creationId xmlns:p14="http://schemas.microsoft.com/office/powerpoint/2010/main" val="1717117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D569-FBF9-4D6F-B5BF-A16F2F92353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B93D081-3997-4477-9E40-106420526F78}"/>
              </a:ext>
            </a:extLst>
          </p:cNvPr>
          <p:cNvPicPr>
            <a:picLocks noGrp="1" noChangeAspect="1"/>
          </p:cNvPicPr>
          <p:nvPr>
            <p:ph idx="1"/>
          </p:nvPr>
        </p:nvPicPr>
        <p:blipFill>
          <a:blip r:embed="rId2"/>
          <a:stretch>
            <a:fillRect/>
          </a:stretch>
        </p:blipFill>
        <p:spPr>
          <a:xfrm>
            <a:off x="1942833" y="230874"/>
            <a:ext cx="8920783" cy="6470518"/>
          </a:xfrm>
        </p:spPr>
      </p:pic>
    </p:spTree>
    <p:extLst>
      <p:ext uri="{BB962C8B-B14F-4D97-AF65-F5344CB8AC3E}">
        <p14:creationId xmlns:p14="http://schemas.microsoft.com/office/powerpoint/2010/main" val="2703276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976" y="114869"/>
            <a:ext cx="10417791" cy="1256731"/>
          </a:xfrm>
        </p:spPr>
        <p:txBody>
          <a:bodyPr>
            <a:normAutofit/>
          </a:bodyPr>
          <a:lstStyle/>
          <a:p>
            <a:r>
              <a:rPr lang="en-US" sz="6000" b="1" dirty="0"/>
              <a:t>HOW TO REDUCE YOUR RISK</a:t>
            </a:r>
          </a:p>
        </p:txBody>
      </p:sp>
      <p:sp>
        <p:nvSpPr>
          <p:cNvPr id="3" name="Content Placeholder 2"/>
          <p:cNvSpPr>
            <a:spLocks noGrp="1"/>
          </p:cNvSpPr>
          <p:nvPr>
            <p:ph idx="1"/>
          </p:nvPr>
        </p:nvSpPr>
        <p:spPr>
          <a:xfrm>
            <a:off x="1296538" y="1262417"/>
            <a:ext cx="10358650" cy="5424985"/>
          </a:xfrm>
        </p:spPr>
        <p:txBody>
          <a:bodyPr>
            <a:normAutofit/>
          </a:bodyPr>
          <a:lstStyle/>
          <a:p>
            <a:r>
              <a:rPr lang="en-US" sz="4000" b="1" dirty="0">
                <a:solidFill>
                  <a:schemeClr val="tx1"/>
                </a:solidFill>
              </a:rPr>
              <a:t>ENGINEERING CONTROLS</a:t>
            </a:r>
          </a:p>
          <a:p>
            <a:pPr lvl="1"/>
            <a:r>
              <a:rPr lang="en-US" sz="3600" dirty="0">
                <a:solidFill>
                  <a:schemeClr val="tx1"/>
                </a:solidFill>
              </a:rPr>
              <a:t>Physically Moving the Hazard</a:t>
            </a:r>
          </a:p>
          <a:p>
            <a:pPr lvl="1"/>
            <a:r>
              <a:rPr lang="en-US" sz="3600" dirty="0">
                <a:solidFill>
                  <a:schemeClr val="tx1"/>
                </a:solidFill>
              </a:rPr>
              <a:t>Enclose the Hazard so it’s Not exposed</a:t>
            </a:r>
          </a:p>
          <a:p>
            <a:pPr lvl="1"/>
            <a:r>
              <a:rPr lang="en-US" sz="3600" dirty="0">
                <a:solidFill>
                  <a:schemeClr val="tx1"/>
                </a:solidFill>
              </a:rPr>
              <a:t>Establish Barriers/Ventilate to Minimize Exposure</a:t>
            </a:r>
          </a:p>
          <a:p>
            <a:r>
              <a:rPr lang="en-US" sz="4000" b="1" dirty="0">
                <a:solidFill>
                  <a:schemeClr val="tx1"/>
                </a:solidFill>
              </a:rPr>
              <a:t>ADMINISTRATIVE CONTROLS</a:t>
            </a:r>
          </a:p>
          <a:p>
            <a:pPr lvl="1"/>
            <a:r>
              <a:rPr lang="en-US" sz="3600" dirty="0">
                <a:solidFill>
                  <a:schemeClr val="tx1"/>
                </a:solidFill>
              </a:rPr>
              <a:t>Necessary Precautions</a:t>
            </a:r>
          </a:p>
          <a:p>
            <a:pPr lvl="1"/>
            <a:r>
              <a:rPr lang="en-US" sz="3600" dirty="0">
                <a:solidFill>
                  <a:schemeClr val="tx1"/>
                </a:solidFill>
              </a:rPr>
              <a:t>Site Specific Work Plans</a:t>
            </a:r>
          </a:p>
        </p:txBody>
      </p:sp>
    </p:spTree>
    <p:custDataLst>
      <p:tags r:id="rId1"/>
    </p:custDataLst>
    <p:extLst>
      <p:ext uri="{BB962C8B-B14F-4D97-AF65-F5344CB8AC3E}">
        <p14:creationId xmlns:p14="http://schemas.microsoft.com/office/powerpoint/2010/main" val="1727998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65A1-B282-4C18-A936-4EA63089A42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72276CA-3934-458D-9EDE-9E8AB025A288}"/>
              </a:ext>
            </a:extLst>
          </p:cNvPr>
          <p:cNvPicPr>
            <a:picLocks noGrp="1" noChangeAspect="1"/>
          </p:cNvPicPr>
          <p:nvPr>
            <p:ph idx="1"/>
          </p:nvPr>
        </p:nvPicPr>
        <p:blipFill>
          <a:blip r:embed="rId2"/>
          <a:stretch>
            <a:fillRect/>
          </a:stretch>
        </p:blipFill>
        <p:spPr>
          <a:xfrm>
            <a:off x="1072640" y="381000"/>
            <a:ext cx="10938775" cy="6142630"/>
          </a:xfrm>
        </p:spPr>
      </p:pic>
    </p:spTree>
    <p:extLst>
      <p:ext uri="{BB962C8B-B14F-4D97-AF65-F5344CB8AC3E}">
        <p14:creationId xmlns:p14="http://schemas.microsoft.com/office/powerpoint/2010/main" val="1777230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4BE5D-1B81-40A8-BA61-8E5E3E3C361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4174206-7FBA-4F81-9333-4032DB8637CE}"/>
              </a:ext>
            </a:extLst>
          </p:cNvPr>
          <p:cNvPicPr>
            <a:picLocks noGrp="1" noChangeAspect="1"/>
          </p:cNvPicPr>
          <p:nvPr>
            <p:ph idx="1"/>
          </p:nvPr>
        </p:nvPicPr>
        <p:blipFill>
          <a:blip r:embed="rId2"/>
          <a:stretch>
            <a:fillRect/>
          </a:stretch>
        </p:blipFill>
        <p:spPr>
          <a:xfrm>
            <a:off x="1055427" y="380999"/>
            <a:ext cx="10558818" cy="6052005"/>
          </a:xfrm>
        </p:spPr>
      </p:pic>
    </p:spTree>
    <p:extLst>
      <p:ext uri="{BB962C8B-B14F-4D97-AF65-F5344CB8AC3E}">
        <p14:creationId xmlns:p14="http://schemas.microsoft.com/office/powerpoint/2010/main" val="1267666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DA82-926C-4619-B53E-9E004CB8F55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46985A9-5887-4349-A89E-246109645992}"/>
              </a:ext>
            </a:extLst>
          </p:cNvPr>
          <p:cNvPicPr>
            <a:picLocks noGrp="1" noChangeAspect="1"/>
          </p:cNvPicPr>
          <p:nvPr>
            <p:ph idx="1"/>
          </p:nvPr>
        </p:nvPicPr>
        <p:blipFill>
          <a:blip r:embed="rId2"/>
          <a:stretch>
            <a:fillRect/>
          </a:stretch>
        </p:blipFill>
        <p:spPr>
          <a:xfrm>
            <a:off x="858857" y="180249"/>
            <a:ext cx="5473706" cy="3982901"/>
          </a:xfrm>
        </p:spPr>
      </p:pic>
      <p:pic>
        <p:nvPicPr>
          <p:cNvPr id="7" name="Picture 6">
            <a:extLst>
              <a:ext uri="{FF2B5EF4-FFF2-40B4-BE49-F238E27FC236}">
                <a16:creationId xmlns:a16="http://schemas.microsoft.com/office/drawing/2014/main" id="{166DF3BD-2DF6-44F1-8FF2-84274AA42C29}"/>
              </a:ext>
            </a:extLst>
          </p:cNvPr>
          <p:cNvPicPr>
            <a:picLocks noChangeAspect="1"/>
          </p:cNvPicPr>
          <p:nvPr/>
        </p:nvPicPr>
        <p:blipFill>
          <a:blip r:embed="rId3"/>
          <a:stretch>
            <a:fillRect/>
          </a:stretch>
        </p:blipFill>
        <p:spPr>
          <a:xfrm>
            <a:off x="4609946" y="3317167"/>
            <a:ext cx="7475868" cy="3444538"/>
          </a:xfrm>
          <a:prstGeom prst="rect">
            <a:avLst/>
          </a:prstGeom>
        </p:spPr>
      </p:pic>
    </p:spTree>
    <p:extLst>
      <p:ext uri="{BB962C8B-B14F-4D97-AF65-F5344CB8AC3E}">
        <p14:creationId xmlns:p14="http://schemas.microsoft.com/office/powerpoint/2010/main" val="302054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987" y="215412"/>
            <a:ext cx="8382000" cy="685800"/>
          </a:xfrm>
        </p:spPr>
        <p:txBody>
          <a:bodyPr>
            <a:noAutofit/>
          </a:bodyPr>
          <a:lstStyle/>
          <a:p>
            <a:r>
              <a:rPr lang="en-US" sz="6600" dirty="0"/>
              <a:t>LUNG X-RAY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607" y="1513655"/>
            <a:ext cx="7086600" cy="5086350"/>
          </a:xfrm>
          <a:prstGeom prst="rect">
            <a:avLst/>
          </a:prstGeom>
        </p:spPr>
      </p:pic>
      <p:sp>
        <p:nvSpPr>
          <p:cNvPr id="3" name="TextBox 2"/>
          <p:cNvSpPr txBox="1"/>
          <p:nvPr/>
        </p:nvSpPr>
        <p:spPr>
          <a:xfrm>
            <a:off x="8187747" y="558312"/>
            <a:ext cx="3840480" cy="6186309"/>
          </a:xfrm>
          <a:prstGeom prst="rect">
            <a:avLst/>
          </a:prstGeom>
          <a:noFill/>
        </p:spPr>
        <p:txBody>
          <a:bodyPr wrap="square" rtlCol="0">
            <a:spAutoFit/>
          </a:bodyPr>
          <a:lstStyle/>
          <a:p>
            <a:r>
              <a:rPr lang="en-US" sz="3600" dirty="0"/>
              <a:t>This is a picture of a healthy lung x-ray.  Note the clarity of the lung areas. There appear to be no defects, marks or abnormalities here.  This is what we want to see on our x-rays.</a:t>
            </a:r>
          </a:p>
        </p:txBody>
      </p:sp>
    </p:spTree>
    <p:custDataLst>
      <p:tags r:id="rId1"/>
    </p:custDataLst>
    <p:extLst>
      <p:ext uri="{BB962C8B-B14F-4D97-AF65-F5344CB8AC3E}">
        <p14:creationId xmlns:p14="http://schemas.microsoft.com/office/powerpoint/2010/main" val="1972270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929" y="62124"/>
            <a:ext cx="8382000" cy="685800"/>
          </a:xfrm>
        </p:spPr>
        <p:txBody>
          <a:bodyPr>
            <a:noAutofit/>
          </a:bodyPr>
          <a:lstStyle/>
          <a:p>
            <a:r>
              <a:rPr lang="en-US" sz="8800" b="1" dirty="0"/>
              <a:t>SILICOSIS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1663" y="616533"/>
            <a:ext cx="4384544" cy="600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02815" y="1245033"/>
            <a:ext cx="7293935" cy="5262979"/>
          </a:xfrm>
          <a:prstGeom prst="rect">
            <a:avLst/>
          </a:prstGeom>
        </p:spPr>
        <p:txBody>
          <a:bodyPr wrap="square">
            <a:spAutoFit/>
          </a:bodyPr>
          <a:lstStyle/>
          <a:p>
            <a:pPr marL="285750" indent="-285750">
              <a:buFont typeface="Arial" panose="020B0604020202020204" pitchFamily="34" charset="0"/>
              <a:buChar char="•"/>
            </a:pPr>
            <a:r>
              <a:rPr lang="en-US" sz="2400" dirty="0"/>
              <a:t>Shortness of breath exacerbated by exertion</a:t>
            </a:r>
          </a:p>
          <a:p>
            <a:pPr marL="285750" indent="-285750">
              <a:buFont typeface="Arial" panose="020B0604020202020204" pitchFamily="34" charset="0"/>
              <a:buChar char="•"/>
            </a:pPr>
            <a:r>
              <a:rPr lang="en-US" sz="2400" dirty="0"/>
              <a:t>Cough, often persistent, sometimes severe</a:t>
            </a:r>
          </a:p>
          <a:p>
            <a:pPr marL="285750" indent="-285750">
              <a:buFont typeface="Arial" panose="020B0604020202020204" pitchFamily="34" charset="0"/>
              <a:buChar char="•"/>
            </a:pPr>
            <a:r>
              <a:rPr lang="en-US" sz="2400" dirty="0"/>
              <a:t>Fatigue</a:t>
            </a:r>
          </a:p>
          <a:p>
            <a:pPr marL="285750" indent="-285750">
              <a:buFont typeface="Arial" panose="020B0604020202020204" pitchFamily="34" charset="0"/>
              <a:buChar char="•"/>
            </a:pPr>
            <a:r>
              <a:rPr lang="en-US" sz="2400" dirty="0"/>
              <a:t>Tachypnea (rapid breathing), often labored</a:t>
            </a:r>
          </a:p>
          <a:p>
            <a:pPr marL="285750" indent="-285750">
              <a:buFont typeface="Arial" panose="020B0604020202020204" pitchFamily="34" charset="0"/>
              <a:buChar char="•"/>
            </a:pPr>
            <a:r>
              <a:rPr lang="en-US" sz="2400" dirty="0"/>
              <a:t>Loss of appetite and weight loss</a:t>
            </a:r>
          </a:p>
          <a:p>
            <a:pPr marL="285750" indent="-285750">
              <a:buFont typeface="Arial" panose="020B0604020202020204" pitchFamily="34" charset="0"/>
              <a:buChar char="•"/>
            </a:pPr>
            <a:r>
              <a:rPr lang="en-US" sz="2400" dirty="0"/>
              <a:t>Chest pain</a:t>
            </a:r>
          </a:p>
          <a:p>
            <a:pPr marL="285750" indent="-285750">
              <a:buFont typeface="Arial" panose="020B0604020202020204" pitchFamily="34" charset="0"/>
              <a:buChar char="•"/>
            </a:pPr>
            <a:r>
              <a:rPr lang="en-US" sz="2400" dirty="0"/>
              <a:t>Fever</a:t>
            </a:r>
          </a:p>
          <a:p>
            <a:pPr marL="285750" indent="-285750">
              <a:buFont typeface="Arial" panose="020B0604020202020204" pitchFamily="34" charset="0"/>
              <a:buChar char="•"/>
            </a:pPr>
            <a:r>
              <a:rPr lang="en-US" sz="2400" dirty="0"/>
              <a:t>Gradual dark shallow rifts in nails eventually leading to cracks as protein fibers within nail beds are destroyed.</a:t>
            </a:r>
          </a:p>
          <a:p>
            <a:endParaRPr lang="en-US" sz="2400" dirty="0"/>
          </a:p>
          <a:p>
            <a:r>
              <a:rPr lang="en-US" sz="2400" dirty="0"/>
              <a:t>In advanced cases, the following may also occur:</a:t>
            </a:r>
          </a:p>
          <a:p>
            <a:pPr marL="285750" indent="-285750">
              <a:buFont typeface="Arial" panose="020B0604020202020204" pitchFamily="34" charset="0"/>
              <a:buChar char="•"/>
            </a:pPr>
            <a:r>
              <a:rPr lang="en-US" sz="2400" dirty="0"/>
              <a:t>Cyanosis (blue skin)</a:t>
            </a:r>
          </a:p>
          <a:p>
            <a:pPr marL="285750" indent="-285750">
              <a:buFont typeface="Arial" panose="020B0604020202020204" pitchFamily="34" charset="0"/>
              <a:buChar char="•"/>
            </a:pPr>
            <a:r>
              <a:rPr lang="en-US" sz="2400" dirty="0" err="1"/>
              <a:t>Cor</a:t>
            </a:r>
            <a:r>
              <a:rPr lang="en-US" sz="2400" dirty="0"/>
              <a:t> </a:t>
            </a:r>
            <a:r>
              <a:rPr lang="en-US" sz="2400" dirty="0" err="1"/>
              <a:t>pulmonale</a:t>
            </a:r>
            <a:r>
              <a:rPr lang="en-US" sz="2400" dirty="0"/>
              <a:t> (right ventricle heart disease)</a:t>
            </a:r>
          </a:p>
          <a:p>
            <a:pPr marL="285750" indent="-285750">
              <a:buFont typeface="Arial" panose="020B0604020202020204" pitchFamily="34" charset="0"/>
              <a:buChar char="•"/>
            </a:pPr>
            <a:r>
              <a:rPr lang="en-US" sz="2400" dirty="0"/>
              <a:t>Respiratory insufficiency</a:t>
            </a:r>
          </a:p>
        </p:txBody>
      </p:sp>
    </p:spTree>
    <p:custDataLst>
      <p:tags r:id="rId1"/>
    </p:custDataLst>
    <p:extLst>
      <p:ext uri="{BB962C8B-B14F-4D97-AF65-F5344CB8AC3E}">
        <p14:creationId xmlns:p14="http://schemas.microsoft.com/office/powerpoint/2010/main" val="406675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0878" y="300250"/>
            <a:ext cx="10727140" cy="6277970"/>
          </a:xfrm>
        </p:spPr>
        <p:txBody>
          <a:bodyPr>
            <a:noAutofit/>
          </a:bodyPr>
          <a:lstStyle/>
          <a:p>
            <a:pPr marL="0" indent="0" algn="ctr">
              <a:buNone/>
            </a:pPr>
            <a:r>
              <a:rPr lang="en-US" sz="8800" b="1" dirty="0">
                <a:ln>
                  <a:solidFill>
                    <a:sysClr val="windowText" lastClr="000000"/>
                  </a:solidFill>
                </a:ln>
                <a:solidFill>
                  <a:schemeClr val="accent1"/>
                </a:solidFill>
                <a:latin typeface="Arial" panose="020B0604020202020204" pitchFamily="34" charset="0"/>
                <a:cs typeface="Arial" panose="020B0604020202020204" pitchFamily="34" charset="0"/>
              </a:rPr>
              <a:t>Why do People Continue to Make Choices Proven to Severely Injury      &amp; Kill Themselves?</a:t>
            </a:r>
          </a:p>
        </p:txBody>
      </p:sp>
    </p:spTree>
    <p:custDataLst>
      <p:tags r:id="rId1"/>
    </p:custDataLst>
    <p:extLst>
      <p:ext uri="{BB962C8B-B14F-4D97-AF65-F5344CB8AC3E}">
        <p14:creationId xmlns:p14="http://schemas.microsoft.com/office/powerpoint/2010/main" val="1873049626"/>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994710" cy="2067636"/>
          </a:xfrm>
        </p:spPr>
        <p:txBody>
          <a:bodyPr>
            <a:normAutofit/>
          </a:bodyPr>
          <a:lstStyle/>
          <a:p>
            <a:r>
              <a:rPr lang="en-US" sz="6600" b="1" i="1" dirty="0">
                <a:ln>
                  <a:solidFill>
                    <a:sysClr val="windowText" lastClr="000000"/>
                  </a:solidFill>
                </a:ln>
                <a:solidFill>
                  <a:schemeClr val="accent1"/>
                </a:solidFill>
                <a:effectLst>
                  <a:glow rad="38100">
                    <a:schemeClr val="bg1">
                      <a:lumMod val="65000"/>
                      <a:lumOff val="35000"/>
                      <a:alpha val="40000"/>
                    </a:schemeClr>
                  </a:glow>
                </a:effectLst>
              </a:rPr>
              <a:t>3 Most Common Reasons for Bad Choices</a:t>
            </a:r>
          </a:p>
        </p:txBody>
      </p:sp>
      <p:sp>
        <p:nvSpPr>
          <p:cNvPr id="3" name="Content Placeholder 2"/>
          <p:cNvSpPr>
            <a:spLocks noGrp="1"/>
          </p:cNvSpPr>
          <p:nvPr>
            <p:ph idx="1"/>
          </p:nvPr>
        </p:nvSpPr>
        <p:spPr>
          <a:xfrm>
            <a:off x="1600200" y="2819400"/>
            <a:ext cx="8763000" cy="3124200"/>
          </a:xfrm>
        </p:spPr>
        <p:txBody>
          <a:bodyPr>
            <a:noAutofit/>
          </a:bodyPr>
          <a:lstStyle/>
          <a:p>
            <a:pPr marL="914400" indent="-914400">
              <a:spcBef>
                <a:spcPts val="600"/>
              </a:spcBef>
              <a:spcAft>
                <a:spcPts val="600"/>
              </a:spcAft>
              <a:buSzPct val="70000"/>
              <a:buFont typeface="+mj-lt"/>
              <a:buAutoNum type="arabicPeriod"/>
            </a:pPr>
            <a:r>
              <a:rPr lang="en-US" sz="6600" b="1" i="1" dirty="0">
                <a:solidFill>
                  <a:schemeClr val="tx1"/>
                </a:solidFill>
              </a:rPr>
              <a:t>PERCEPTIONS </a:t>
            </a:r>
          </a:p>
          <a:p>
            <a:pPr marL="914400" indent="-914400">
              <a:spcBef>
                <a:spcPts val="600"/>
              </a:spcBef>
              <a:spcAft>
                <a:spcPts val="600"/>
              </a:spcAft>
              <a:buSzPct val="70000"/>
              <a:buFont typeface="+mj-lt"/>
              <a:buAutoNum type="arabicPeriod"/>
            </a:pPr>
            <a:r>
              <a:rPr lang="en-US" sz="6600" b="1" i="1" dirty="0">
                <a:solidFill>
                  <a:schemeClr val="tx1"/>
                </a:solidFill>
              </a:rPr>
              <a:t>HABITS</a:t>
            </a:r>
          </a:p>
          <a:p>
            <a:pPr marL="914400" indent="-914400">
              <a:spcBef>
                <a:spcPts val="600"/>
              </a:spcBef>
              <a:spcAft>
                <a:spcPts val="600"/>
              </a:spcAft>
              <a:buSzPct val="70000"/>
              <a:buFont typeface="+mj-lt"/>
              <a:buAutoNum type="arabicPeriod"/>
            </a:pPr>
            <a:r>
              <a:rPr lang="en-US" sz="6600" b="1" i="1" dirty="0">
                <a:solidFill>
                  <a:schemeClr val="tx1"/>
                </a:solidFill>
              </a:rPr>
              <a:t>BARRIERS</a:t>
            </a:r>
            <a:endParaRPr lang="en-US" sz="1100" b="1" i="1" dirty="0">
              <a:solidFill>
                <a:schemeClr val="tx1"/>
              </a:solidFill>
            </a:endParaRPr>
          </a:p>
        </p:txBody>
      </p:sp>
    </p:spTree>
    <p:custDataLst>
      <p:tags r:id="rId1"/>
    </p:custDataLst>
    <p:extLst>
      <p:ext uri="{BB962C8B-B14F-4D97-AF65-F5344CB8AC3E}">
        <p14:creationId xmlns:p14="http://schemas.microsoft.com/office/powerpoint/2010/main" val="18705543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25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25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852" y="1476405"/>
            <a:ext cx="4009995" cy="40099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792" y="1505385"/>
            <a:ext cx="3924681" cy="3981015"/>
          </a:xfrm>
          <a:prstGeom prst="rect">
            <a:avLst/>
          </a:prstGeom>
        </p:spPr>
      </p:pic>
      <p:sp>
        <p:nvSpPr>
          <p:cNvPr id="4" name="Title 3">
            <a:extLst>
              <a:ext uri="{FF2B5EF4-FFF2-40B4-BE49-F238E27FC236}">
                <a16:creationId xmlns:a16="http://schemas.microsoft.com/office/drawing/2014/main" id="{C769EFC6-000A-43B0-94C9-2D8398136965}"/>
              </a:ext>
            </a:extLst>
          </p:cNvPr>
          <p:cNvSpPr>
            <a:spLocks noGrp="1"/>
          </p:cNvSpPr>
          <p:nvPr>
            <p:ph type="title"/>
          </p:nvPr>
        </p:nvSpPr>
        <p:spPr>
          <a:xfrm>
            <a:off x="1016758" y="199175"/>
            <a:ext cx="10433714" cy="1485900"/>
          </a:xfrm>
        </p:spPr>
        <p:txBody>
          <a:bodyPr>
            <a:normAutofit/>
          </a:bodyPr>
          <a:lstStyle/>
          <a:p>
            <a:r>
              <a:rPr lang="en-US" sz="6600" b="1" dirty="0"/>
              <a:t>WHY ARE WE HERE TODAY?</a:t>
            </a:r>
          </a:p>
        </p:txBody>
      </p:sp>
      <p:sp>
        <p:nvSpPr>
          <p:cNvPr id="12" name="TextBox 11">
            <a:extLst>
              <a:ext uri="{FF2B5EF4-FFF2-40B4-BE49-F238E27FC236}">
                <a16:creationId xmlns:a16="http://schemas.microsoft.com/office/drawing/2014/main" id="{A46C4A26-CB22-4D6D-8BCA-9CCEA767FC93}"/>
              </a:ext>
            </a:extLst>
          </p:cNvPr>
          <p:cNvSpPr txBox="1"/>
          <p:nvPr/>
        </p:nvSpPr>
        <p:spPr>
          <a:xfrm>
            <a:off x="764275" y="5534561"/>
            <a:ext cx="11313994" cy="1323439"/>
          </a:xfrm>
          <a:prstGeom prst="rect">
            <a:avLst/>
          </a:prstGeom>
          <a:noFill/>
        </p:spPr>
        <p:txBody>
          <a:bodyPr wrap="square" rtlCol="0">
            <a:spAutoFit/>
          </a:bodyPr>
          <a:lstStyle/>
          <a:p>
            <a:r>
              <a:rPr lang="en-US" sz="4000" dirty="0"/>
              <a:t>Respiratory Protection &amp; </a:t>
            </a:r>
          </a:p>
          <a:p>
            <a:r>
              <a:rPr lang="en-US" sz="4000" dirty="0"/>
              <a:t>Silica Standard Awareness…..</a:t>
            </a:r>
          </a:p>
        </p:txBody>
      </p:sp>
    </p:spTree>
    <p:extLst>
      <p:ext uri="{BB962C8B-B14F-4D97-AF65-F5344CB8AC3E}">
        <p14:creationId xmlns:p14="http://schemas.microsoft.com/office/powerpoint/2010/main" val="267610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ECE27A-6C2D-4D55-B29A-23E9307C0E74}"/>
              </a:ext>
            </a:extLst>
          </p:cNvPr>
          <p:cNvSpPr>
            <a:spLocks noGrp="1"/>
          </p:cNvSpPr>
          <p:nvPr>
            <p:ph idx="1"/>
          </p:nvPr>
        </p:nvSpPr>
        <p:spPr>
          <a:xfrm>
            <a:off x="1276065" y="484495"/>
            <a:ext cx="10351827" cy="5878532"/>
          </a:xfrm>
          <a:prstGeom prst="rect">
            <a:avLst/>
          </a:prstGeom>
        </p:spPr>
        <p:txBody>
          <a:bodyPr wrap="square">
            <a:spAutoFit/>
          </a:bodyPr>
          <a:lstStyle/>
          <a:p>
            <a:pPr marL="0" indent="0" algn="ctr">
              <a:buNone/>
            </a:pPr>
            <a:r>
              <a:rPr lang="en-US" sz="8000" b="1" dirty="0">
                <a:ln>
                  <a:solidFill>
                    <a:srgbClr val="C00000"/>
                  </a:solidFill>
                </a:ln>
                <a:latin typeface="Bodoni MT Black" panose="02070A03080606020203" pitchFamily="18" charset="0"/>
              </a:rPr>
              <a:t>ENGAGEMENT OF THE PLAN </a:t>
            </a:r>
            <a:r>
              <a:rPr lang="en-US" sz="8000" b="1" u="sng" dirty="0">
                <a:ln>
                  <a:solidFill>
                    <a:srgbClr val="C00000"/>
                  </a:solidFill>
                </a:ln>
                <a:latin typeface="Bodoni MT Black" panose="02070A03080606020203" pitchFamily="18" charset="0"/>
              </a:rPr>
              <a:t>DOES NOT </a:t>
            </a:r>
            <a:r>
              <a:rPr lang="en-US" sz="8000" b="1" dirty="0">
                <a:ln>
                  <a:solidFill>
                    <a:srgbClr val="C00000"/>
                  </a:solidFill>
                </a:ln>
                <a:latin typeface="Bodoni MT Black" panose="02070A03080606020203" pitchFamily="18" charset="0"/>
              </a:rPr>
              <a:t>REQUIRE ENFORCEMENT OF THE PLAN…….</a:t>
            </a:r>
            <a:endParaRPr lang="en-US" sz="8000" dirty="0"/>
          </a:p>
        </p:txBody>
      </p:sp>
    </p:spTree>
    <p:extLst>
      <p:ext uri="{BB962C8B-B14F-4D97-AF65-F5344CB8AC3E}">
        <p14:creationId xmlns:p14="http://schemas.microsoft.com/office/powerpoint/2010/main" val="294668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863" y="224553"/>
            <a:ext cx="9385005" cy="1369381"/>
          </a:xfrm>
        </p:spPr>
        <p:txBody>
          <a:bodyPr>
            <a:noAutofit/>
          </a:bodyPr>
          <a:lstStyle/>
          <a:p>
            <a:r>
              <a:rPr lang="en-US" sz="6600" b="1" dirty="0"/>
              <a:t>THE STUFF WE DEAL WITH OUT THERE</a:t>
            </a:r>
          </a:p>
        </p:txBody>
      </p:sp>
      <p:sp>
        <p:nvSpPr>
          <p:cNvPr id="3" name="Content Placeholder 2"/>
          <p:cNvSpPr>
            <a:spLocks noGrp="1"/>
          </p:cNvSpPr>
          <p:nvPr>
            <p:ph sz="half" idx="1"/>
          </p:nvPr>
        </p:nvSpPr>
        <p:spPr>
          <a:xfrm>
            <a:off x="805863" y="2261723"/>
            <a:ext cx="4114800" cy="3974884"/>
          </a:xfrm>
        </p:spPr>
        <p:txBody>
          <a:bodyPr>
            <a:normAutofit lnSpcReduction="10000"/>
          </a:bodyPr>
          <a:lstStyle/>
          <a:p>
            <a:r>
              <a:rPr lang="en-US" sz="2400" dirty="0"/>
              <a:t>DUSTS</a:t>
            </a:r>
          </a:p>
          <a:p>
            <a:pPr lvl="1"/>
            <a:r>
              <a:rPr lang="en-US" sz="2000" dirty="0"/>
              <a:t>Grinding </a:t>
            </a:r>
          </a:p>
          <a:p>
            <a:pPr lvl="1"/>
            <a:r>
              <a:rPr lang="en-US" sz="2000" dirty="0"/>
              <a:t>Crushing </a:t>
            </a:r>
          </a:p>
          <a:p>
            <a:pPr lvl="1"/>
            <a:r>
              <a:rPr lang="en-US" sz="2000" dirty="0"/>
              <a:t>Sanding</a:t>
            </a:r>
          </a:p>
          <a:p>
            <a:pPr lvl="1"/>
            <a:r>
              <a:rPr lang="en-US" sz="2000" dirty="0"/>
              <a:t>Sawing</a:t>
            </a:r>
          </a:p>
          <a:p>
            <a:pPr marL="457200" lvl="1" indent="0">
              <a:buNone/>
            </a:pPr>
            <a:endParaRPr lang="en-US" sz="2000" dirty="0"/>
          </a:p>
          <a:p>
            <a:r>
              <a:rPr lang="en-US" sz="2400" dirty="0"/>
              <a:t>MISTS/VAPORS</a:t>
            </a:r>
          </a:p>
          <a:p>
            <a:pPr lvl="1"/>
            <a:r>
              <a:rPr lang="en-US" sz="2000" dirty="0"/>
              <a:t>Spraying</a:t>
            </a:r>
          </a:p>
          <a:p>
            <a:pPr lvl="1"/>
            <a:r>
              <a:rPr lang="en-US" sz="2000" dirty="0"/>
              <a:t>Cleaning</a:t>
            </a:r>
          </a:p>
          <a:p>
            <a:pPr lvl="1"/>
            <a:r>
              <a:rPr lang="en-US" sz="2000" dirty="0"/>
              <a:t>Solvents</a:t>
            </a:r>
          </a:p>
          <a:p>
            <a:pPr lvl="1"/>
            <a:r>
              <a:rPr lang="en-US" sz="2000" dirty="0"/>
              <a:t>Volatile Compounds</a:t>
            </a:r>
          </a:p>
        </p:txBody>
      </p:sp>
      <p:sp>
        <p:nvSpPr>
          <p:cNvPr id="4" name="Content Placeholder 3"/>
          <p:cNvSpPr>
            <a:spLocks noGrp="1"/>
          </p:cNvSpPr>
          <p:nvPr>
            <p:ph sz="half" idx="2"/>
          </p:nvPr>
        </p:nvSpPr>
        <p:spPr>
          <a:xfrm>
            <a:off x="6255251" y="2147777"/>
            <a:ext cx="4114800" cy="4215960"/>
          </a:xfrm>
        </p:spPr>
        <p:txBody>
          <a:bodyPr>
            <a:normAutofit lnSpcReduction="10000"/>
          </a:bodyPr>
          <a:lstStyle/>
          <a:p>
            <a:r>
              <a:rPr lang="en-US" sz="2400" dirty="0"/>
              <a:t>FUMES</a:t>
            </a:r>
          </a:p>
          <a:p>
            <a:pPr lvl="1"/>
            <a:r>
              <a:rPr lang="en-US" sz="2000" dirty="0"/>
              <a:t>Molten Metal</a:t>
            </a:r>
          </a:p>
          <a:p>
            <a:pPr lvl="1"/>
            <a:r>
              <a:rPr lang="en-US" sz="2000" dirty="0"/>
              <a:t>Welding</a:t>
            </a:r>
          </a:p>
          <a:p>
            <a:pPr lvl="1"/>
            <a:r>
              <a:rPr lang="en-US" sz="2000" dirty="0"/>
              <a:t>Laser Cutting</a:t>
            </a:r>
          </a:p>
          <a:p>
            <a:pPr marL="457200" lvl="1" indent="0">
              <a:buNone/>
            </a:pPr>
            <a:endParaRPr lang="en-US" sz="2000" dirty="0"/>
          </a:p>
          <a:p>
            <a:pPr marL="457200" lvl="1" indent="0">
              <a:buNone/>
            </a:pPr>
            <a:endParaRPr lang="en-US" sz="2000" dirty="0"/>
          </a:p>
          <a:p>
            <a:r>
              <a:rPr lang="en-US" sz="2400" dirty="0"/>
              <a:t>GASES</a:t>
            </a:r>
          </a:p>
          <a:p>
            <a:pPr lvl="1"/>
            <a:r>
              <a:rPr lang="en-US" sz="2000" dirty="0"/>
              <a:t>Oxygen</a:t>
            </a:r>
          </a:p>
          <a:p>
            <a:pPr lvl="1"/>
            <a:r>
              <a:rPr lang="en-US" sz="2000" dirty="0"/>
              <a:t>Carbon Dioxide</a:t>
            </a:r>
          </a:p>
          <a:p>
            <a:pPr lvl="1"/>
            <a:r>
              <a:rPr lang="en-US" sz="2000" dirty="0"/>
              <a:t>Carbon Monoxide</a:t>
            </a:r>
          </a:p>
          <a:p>
            <a:pPr lvl="1"/>
            <a:r>
              <a:rPr lang="en-US" sz="2000" dirty="0"/>
              <a:t>Hydrogen Sulfide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9208" y="2322758"/>
            <a:ext cx="2161518" cy="179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7023" y="4478239"/>
            <a:ext cx="2613967" cy="137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62977" y="2147777"/>
            <a:ext cx="2342939" cy="195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2978" y="4323165"/>
            <a:ext cx="2571752" cy="2278767"/>
          </a:xfrm>
          <a:prstGeom prst="rect">
            <a:avLst/>
          </a:prstGeom>
        </p:spPr>
      </p:pic>
    </p:spTree>
    <p:custDataLst>
      <p:tags r:id="rId1"/>
    </p:custDataLst>
    <p:extLst>
      <p:ext uri="{BB962C8B-B14F-4D97-AF65-F5344CB8AC3E}">
        <p14:creationId xmlns:p14="http://schemas.microsoft.com/office/powerpoint/2010/main" val="313339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950" y="1722475"/>
            <a:ext cx="3784006" cy="4384158"/>
          </a:xfrm>
          <a:prstGeom prst="rect">
            <a:avLst/>
          </a:prstGeom>
        </p:spPr>
      </p:pic>
      <p:sp>
        <p:nvSpPr>
          <p:cNvPr id="2" name="Title 1"/>
          <p:cNvSpPr>
            <a:spLocks noGrp="1"/>
          </p:cNvSpPr>
          <p:nvPr>
            <p:ph type="title"/>
          </p:nvPr>
        </p:nvSpPr>
        <p:spPr>
          <a:xfrm>
            <a:off x="246321" y="345120"/>
            <a:ext cx="8382000" cy="685800"/>
          </a:xfrm>
        </p:spPr>
        <p:txBody>
          <a:bodyPr>
            <a:noAutofit/>
          </a:bodyPr>
          <a:lstStyle/>
          <a:p>
            <a:pPr algn="l"/>
            <a:r>
              <a:rPr lang="en-US" sz="8800" b="1" dirty="0"/>
              <a:t>N100 USE</a:t>
            </a:r>
          </a:p>
        </p:txBody>
      </p:sp>
      <p:sp>
        <p:nvSpPr>
          <p:cNvPr id="3" name="Content Placeholder 2"/>
          <p:cNvSpPr>
            <a:spLocks noGrp="1"/>
          </p:cNvSpPr>
          <p:nvPr>
            <p:ph idx="1"/>
          </p:nvPr>
        </p:nvSpPr>
        <p:spPr>
          <a:xfrm>
            <a:off x="5351721" y="1258887"/>
            <a:ext cx="6705600" cy="3578225"/>
          </a:xfrm>
        </p:spPr>
        <p:txBody>
          <a:bodyPr/>
          <a:lstStyle/>
          <a:p>
            <a:r>
              <a:rPr lang="en-US" b="1" dirty="0">
                <a:solidFill>
                  <a:schemeClr val="tx1"/>
                </a:solidFill>
                <a:effectLst/>
              </a:rPr>
              <a:t>MANDATORY MINIMUM USE IF DRY CUTTING, DRILLING WITH CONRETE</a:t>
            </a:r>
          </a:p>
          <a:p>
            <a:r>
              <a:rPr lang="en-US" b="1" dirty="0">
                <a:solidFill>
                  <a:schemeClr val="tx1"/>
                </a:solidFill>
                <a:effectLst/>
              </a:rPr>
              <a:t>VOLUNTARY USE FORM APPENDIX D</a:t>
            </a:r>
          </a:p>
          <a:p>
            <a:pPr>
              <a:buSzPct val="90000"/>
            </a:pPr>
            <a:r>
              <a:rPr lang="en-US" b="1" dirty="0">
                <a:solidFill>
                  <a:schemeClr val="tx1"/>
                </a:solidFill>
                <a:effectLst/>
              </a:rPr>
              <a:t>DO NOT USE WHEN WORKING WITH GASES, VAPORS, ASBESTOS, OR WHEN PARTICULATES EXCEED 10X OSHA PEL </a:t>
            </a:r>
            <a:r>
              <a:rPr lang="en-US" sz="2400" b="1" dirty="0"/>
              <a:t>(Permissible Exposure Limits)</a:t>
            </a:r>
          </a:p>
          <a:p>
            <a:pPr>
              <a:buSzPct val="90000"/>
            </a:pPr>
            <a:r>
              <a:rPr lang="en-US" sz="2400" b="1" dirty="0"/>
              <a:t>Assigned Protection Factor (APF10)</a:t>
            </a:r>
          </a:p>
        </p:txBody>
      </p:sp>
      <p:sp>
        <p:nvSpPr>
          <p:cNvPr id="5" name="TextBox 4"/>
          <p:cNvSpPr txBox="1"/>
          <p:nvPr/>
        </p:nvSpPr>
        <p:spPr>
          <a:xfrm>
            <a:off x="5351721" y="4934523"/>
            <a:ext cx="6397256" cy="1569660"/>
          </a:xfrm>
          <a:prstGeom prst="rect">
            <a:avLst/>
          </a:prstGeom>
          <a:noFill/>
        </p:spPr>
        <p:txBody>
          <a:bodyPr wrap="square" rtlCol="0">
            <a:spAutoFit/>
          </a:bodyPr>
          <a:lstStyle/>
          <a:p>
            <a:pPr marL="457200" indent="-457200" algn="r">
              <a:buClr>
                <a:srgbClr val="C00000"/>
              </a:buClr>
              <a:buSzPct val="90000"/>
              <a:buFont typeface="Wingdings" panose="05000000000000000000" pitchFamily="2" charset="2"/>
              <a:buChar char="§"/>
            </a:pPr>
            <a:r>
              <a:rPr lang="en-US" sz="3200" b="1" dirty="0"/>
              <a:t>DO NOT USE IN IDLH ATMOSPHERES OR OXYGEN DEFICIENT AREAS</a:t>
            </a:r>
          </a:p>
        </p:txBody>
      </p:sp>
    </p:spTree>
    <p:custDataLst>
      <p:tags r:id="rId1"/>
    </p:custDataLst>
    <p:extLst>
      <p:ext uri="{BB962C8B-B14F-4D97-AF65-F5344CB8AC3E}">
        <p14:creationId xmlns:p14="http://schemas.microsoft.com/office/powerpoint/2010/main" val="2247327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681" y="242248"/>
            <a:ext cx="8991600" cy="1791586"/>
          </a:xfrm>
        </p:spPr>
        <p:txBody>
          <a:bodyPr>
            <a:normAutofit fontScale="90000"/>
          </a:bodyPr>
          <a:lstStyle/>
          <a:p>
            <a:r>
              <a:rPr lang="en-US" sz="6600" dirty="0"/>
              <a:t>Mandatory Employee Information: Voluntary Use</a:t>
            </a:r>
          </a:p>
        </p:txBody>
      </p:sp>
      <p:sp>
        <p:nvSpPr>
          <p:cNvPr id="3" name="Content Placeholder 2"/>
          <p:cNvSpPr>
            <a:spLocks noGrp="1"/>
          </p:cNvSpPr>
          <p:nvPr>
            <p:ph idx="1"/>
          </p:nvPr>
        </p:nvSpPr>
        <p:spPr>
          <a:xfrm>
            <a:off x="3722322" y="2389807"/>
            <a:ext cx="4648200" cy="4191000"/>
          </a:xfrm>
        </p:spPr>
        <p:txBody>
          <a:bodyPr>
            <a:normAutofit/>
          </a:bodyPr>
          <a:lstStyle/>
          <a:p>
            <a:pPr marL="0" indent="0" algn="ctr">
              <a:buClr>
                <a:srgbClr val="000000"/>
              </a:buClr>
              <a:buNone/>
            </a:pPr>
            <a:r>
              <a:rPr 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Arial"/>
              </a:rPr>
              <a:t>Appendix D – 29 CFR 1910.134</a:t>
            </a:r>
          </a:p>
          <a:p>
            <a:pPr lvl="0" eaLnBrk="1" hangingPunct="1">
              <a:buClr>
                <a:srgbClr val="000000"/>
              </a:buClr>
              <a:buSzTx/>
              <a:buFontTx/>
              <a:buChar char="•"/>
            </a:pPr>
            <a:endParaRPr lang="en-US" sz="2800" dirty="0">
              <a:solidFill>
                <a:srgbClr val="000000"/>
              </a:solidFill>
              <a:cs typeface="Arial"/>
            </a:endParaRPr>
          </a:p>
          <a:p>
            <a:pPr marL="0" indent="0" algn="ctr">
              <a:buClr>
                <a:srgbClr val="000000"/>
              </a:buClr>
              <a:buNone/>
            </a:pPr>
            <a:r>
              <a:rPr lang="en-US" sz="4400" b="1" dirty="0">
                <a:solidFill>
                  <a:srgbClr val="C00000"/>
                </a:solidFill>
                <a:effectLst>
                  <a:outerShdw blurRad="38100" dist="38100" dir="2700000" algn="tl">
                    <a:srgbClr val="000000">
                      <a:alpha val="43137"/>
                    </a:srgbClr>
                  </a:outerShdw>
                </a:effectLst>
                <a:cs typeface="Arial"/>
              </a:rPr>
              <a:t>Please Read This Document</a:t>
            </a:r>
          </a:p>
          <a:p>
            <a:pPr marL="0" indent="0" algn="ctr">
              <a:buClr>
                <a:srgbClr val="000000"/>
              </a:buClr>
              <a:buNone/>
            </a:pPr>
            <a:r>
              <a:rPr lang="en-US" sz="4400" b="1" dirty="0">
                <a:solidFill>
                  <a:srgbClr val="C00000"/>
                </a:solidFill>
                <a:effectLst>
                  <a:outerShdw blurRad="38100" dist="38100" dir="2700000" algn="tl">
                    <a:srgbClr val="000000">
                      <a:alpha val="43137"/>
                    </a:srgbClr>
                  </a:outerShdw>
                </a:effectLst>
                <a:cs typeface="Arial"/>
              </a:rPr>
              <a:t>Any Questions??</a:t>
            </a:r>
          </a:p>
          <a:p>
            <a:pPr marL="0" indent="0">
              <a:buNone/>
            </a:pPr>
            <a:endParaRPr lang="en-US" sz="3200" dirty="0"/>
          </a:p>
        </p:txBody>
      </p:sp>
    </p:spTree>
    <p:custDataLst>
      <p:tags r:id="rId1"/>
    </p:custDataLst>
    <p:extLst>
      <p:ext uri="{BB962C8B-B14F-4D97-AF65-F5344CB8AC3E}">
        <p14:creationId xmlns:p14="http://schemas.microsoft.com/office/powerpoint/2010/main" val="6053978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277</TotalTime>
  <Words>859</Words>
  <Application>Microsoft Office PowerPoint</Application>
  <PresentationFormat>Widescreen</PresentationFormat>
  <Paragraphs>106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Bodoni MT Black</vt:lpstr>
      <vt:lpstr>Franklin Gothic Book</vt:lpstr>
      <vt:lpstr>Times New Roman</vt:lpstr>
      <vt:lpstr>Wingdings</vt:lpstr>
      <vt:lpstr>Crop</vt:lpstr>
      <vt:lpstr>Respiratory Protection &amp; Silica Awareness</vt:lpstr>
      <vt:lpstr>HOW TO REDUCE YOUR RISK</vt:lpstr>
      <vt:lpstr>PowerPoint Presentation</vt:lpstr>
      <vt:lpstr>3 Most Common Reasons for Bad Choices</vt:lpstr>
      <vt:lpstr>WHY ARE WE HERE TODAY?</vt:lpstr>
      <vt:lpstr>PowerPoint Presentation</vt:lpstr>
      <vt:lpstr>THE STUFF WE DEAL WITH OUT THERE</vt:lpstr>
      <vt:lpstr>N100 USE</vt:lpstr>
      <vt:lpstr>Mandatory Employee Information: Voluntary Use</vt:lpstr>
      <vt:lpstr>FACIAL HAIR</vt:lpstr>
      <vt:lpstr>PowerPoint Presentation</vt:lpstr>
      <vt:lpstr>Standard Respiratory Program</vt:lpstr>
      <vt:lpstr>Silica Awareness Standard</vt:lpstr>
      <vt:lpstr>Concrete or Asphalt Cutting Recommendations</vt:lpstr>
      <vt:lpstr>OSHA Silica Standard  1926.1153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LUNG X-RAY</vt:lpstr>
      <vt:lpstr>SILICOSIS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Protection &amp; Silica Awareness</dc:title>
  <dc:creator>Chris Belflower</dc:creator>
  <cp:lastModifiedBy>Stephanie Boe</cp:lastModifiedBy>
  <cp:revision>8</cp:revision>
  <dcterms:created xsi:type="dcterms:W3CDTF">2017-08-21T17:07:43Z</dcterms:created>
  <dcterms:modified xsi:type="dcterms:W3CDTF">2018-11-26T21:51:49Z</dcterms:modified>
</cp:coreProperties>
</file>